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63" r:id="rId5"/>
    <p:sldId id="260" r:id="rId6"/>
    <p:sldId id="262" r:id="rId7"/>
    <p:sldId id="259" r:id="rId8"/>
    <p:sldId id="261" r:id="rId9"/>
    <p:sldId id="267" r:id="rId10"/>
    <p:sldId id="264" r:id="rId11"/>
    <p:sldId id="265" r:id="rId12"/>
    <p:sldId id="266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46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2.png>
</file>

<file path=ppt/media/image13.png>
</file>

<file path=ppt/media/image15.png>
</file>

<file path=ppt/media/image16.png>
</file>

<file path=ppt/media/image17.png>
</file>

<file path=ppt/media/image18.gif>
</file>

<file path=ppt/media/image18.png>
</file>

<file path=ppt/media/image180.png>
</file>

<file path=ppt/media/image19.gif>
</file>

<file path=ppt/media/image2.png>
</file>

<file path=ppt/media/image20.gif>
</file>

<file path=ppt/media/image21.gif>
</file>

<file path=ppt/media/image22.gif>
</file>

<file path=ppt/media/image23.gif>
</file>

<file path=ppt/media/image24.png>
</file>

<file path=ppt/media/image24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71F5C-E887-412D-89E6-0F408E11EF05}" type="datetimeFigureOut">
              <a:rPr lang="tr-TR" smtClean="0"/>
              <a:t>18.01.2019</a:t>
            </a:fld>
            <a:endParaRPr lang="tr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122D58-0B7A-4A39-9A7E-AD842F3354E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02283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122D58-0B7A-4A39-9A7E-AD842F3354E1}" type="slidenum">
              <a:rPr lang="tr-TR" smtClean="0"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34246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A2144-2A14-4708-B135-51A5B649D969}" type="datetime1">
              <a:rPr lang="tr-TR" smtClean="0"/>
              <a:t>18.01.2019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8625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6416A-D7A3-47BF-B382-D4D75392993B}" type="datetime1">
              <a:rPr lang="tr-TR" smtClean="0"/>
              <a:t>18.01.2019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99851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CB52A-BC93-48EF-B029-A4229F44F6F0}" type="datetime1">
              <a:rPr lang="tr-TR" smtClean="0"/>
              <a:t>18.01.2019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967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3E1D2-19C1-41FB-9546-45287883405E}" type="datetime1">
              <a:rPr lang="tr-TR" smtClean="0"/>
              <a:t>18.01.2019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80713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FECD3-FEB9-477E-8F65-50864238F66A}" type="datetime1">
              <a:rPr lang="tr-TR" smtClean="0"/>
              <a:t>18.01.2019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924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2CC7D-48F5-4ABE-83D3-27049AB32BA6}" type="datetime1">
              <a:rPr lang="tr-TR" smtClean="0"/>
              <a:t>18.01.2019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1505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D61AB-18A9-4809-98A3-1397DA011630}" type="datetime1">
              <a:rPr lang="tr-TR" smtClean="0"/>
              <a:t>18.01.2019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18373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AA98E-4873-49DA-A161-FD1BB985A092}" type="datetime1">
              <a:rPr lang="tr-TR" smtClean="0"/>
              <a:t>18.01.2019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72870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8E243F-08A0-4EC4-8935-804DB1AA673C}" type="datetime1">
              <a:rPr lang="tr-TR" smtClean="0"/>
              <a:t>18.01.2019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84119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AE02F67-9BE9-442F-8807-ABCCA27998E5}" type="datetime1">
              <a:rPr lang="tr-TR" smtClean="0"/>
              <a:t>18.01.2019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31863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623F5-2624-4F69-85ED-615254A9CEC0}" type="datetime1">
              <a:rPr lang="tr-TR" smtClean="0"/>
              <a:t>18.01.2019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45680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E16CA01-7271-4357-959E-E3AA2D71AE8F}" type="datetime1">
              <a:rPr lang="tr-TR" smtClean="0"/>
              <a:t>18.01.2019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EC0372D-24F1-4BD3-A5A1-936BF5672DF0}" type="slidenum">
              <a:rPr lang="tr-TR" smtClean="0"/>
              <a:t>‹#›</a:t>
            </a:fld>
            <a:endParaRPr lang="tr-TR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3135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Grp="1" noChangeArrowheads="1"/>
          </p:cNvSpPr>
          <p:nvPr>
            <p:ph type="ctrTitle"/>
          </p:nvPr>
        </p:nvSpPr>
        <p:spPr bwMode="auto">
          <a:xfrm>
            <a:off x="2602523" y="1232340"/>
            <a:ext cx="7412334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sz="3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İki Boyutlu (2D) Sistemde </a:t>
            </a:r>
            <a:br>
              <a:rPr kumimoji="0" lang="tr-TR" sz="3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tr-TR" sz="3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Lennard-Jones Gazının </a:t>
            </a:r>
            <a:br>
              <a:rPr kumimoji="0" lang="tr-TR" sz="3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tr-TR" sz="3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Monte Carlo Yöntemi İle Simülasyonu</a:t>
            </a:r>
            <a:endParaRPr kumimoji="0" lang="tr-TR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563386" y="4461350"/>
            <a:ext cx="549060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FİZ521 - </a:t>
            </a:r>
            <a:r>
              <a:rPr kumimoji="0" 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Fizikte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Bilgisayar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Uygulamaları</a:t>
            </a:r>
            <a:endParaRPr kumimoji="0" lang="tr-TR" sz="105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182163004 - </a:t>
            </a:r>
            <a:r>
              <a:rPr kumimoji="0" lang="en-US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Ömer</a:t>
            </a: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TAYFUROĞLU</a:t>
            </a:r>
            <a:endParaRPr lang="tr-T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Ocak</a:t>
            </a:r>
            <a:r>
              <a:rPr lang="tr-TR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2019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428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4000" b="1" dirty="0" smtClean="0"/>
              <a:t>Uygulama:</a:t>
            </a:r>
            <a:r>
              <a:rPr lang="tr-TR" sz="4000" b="1" dirty="0"/>
              <a:t> 50 Atomlu Monte Carlo Uygulaması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8368863"/>
              </p:ext>
            </p:extLst>
          </p:nvPr>
        </p:nvGraphicFramePr>
        <p:xfrm>
          <a:off x="6096000" y="2481238"/>
          <a:ext cx="5744305" cy="2612946"/>
        </p:xfrm>
        <a:graphic>
          <a:graphicData uri="http://schemas.openxmlformats.org/drawingml/2006/table">
            <a:tbl>
              <a:tblPr firstRow="1" firstCol="1" bandRow="1"/>
              <a:tblGrid>
                <a:gridCol w="2661136"/>
                <a:gridCol w="2306367"/>
                <a:gridCol w="776802"/>
              </a:tblGrid>
              <a:tr h="41667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Parametre</a:t>
                      </a:r>
                      <a:endParaRPr lang="tr-TR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Değer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Birim</a:t>
                      </a:r>
                      <a:endParaRPr lang="tr-TR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6676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Sıcaklık</a:t>
                      </a:r>
                      <a:endParaRPr lang="tr-TR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1.4275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i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</a:t>
                      </a:r>
                      <a:r>
                        <a:rPr lang="tr-TR" sz="1800" i="1" baseline="-250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7133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Yer değiştirme Adımı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0.2*(random(-1, 1)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σ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6676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Atom Sayısı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50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9109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Kesilim Değeri (cutoff)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½*(L</a:t>
                      </a:r>
                      <a:r>
                        <a:rPr lang="tr-TR" sz="1800" b="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box</a:t>
                      </a:r>
                      <a:r>
                        <a:rPr lang="tr-TR" sz="18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σ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16676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Döngü Sayısı</a:t>
                      </a:r>
                      <a:endParaRPr lang="tr-TR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15*10</a:t>
                      </a:r>
                      <a:r>
                        <a:rPr lang="tr-TR" sz="1800" b="0" baseline="30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8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10</a:t>
            </a:fld>
            <a:endParaRPr lang="tr-TR"/>
          </a:p>
        </p:txBody>
      </p:sp>
      <p:sp>
        <p:nvSpPr>
          <p:cNvPr id="10" name="Rectangle 9"/>
          <p:cNvSpPr/>
          <p:nvPr/>
        </p:nvSpPr>
        <p:spPr>
          <a:xfrm>
            <a:off x="6096000" y="2007494"/>
            <a:ext cx="50547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dirty="0" smtClean="0"/>
              <a:t>50 </a:t>
            </a:r>
            <a:r>
              <a:rPr lang="tr-TR" dirty="0"/>
              <a:t>Atomlu Monte Carlo Simülasyonu Parametreleri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7163" y="2118863"/>
            <a:ext cx="480166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/>
              <a:t>Metropolis MC ve Markov Chain MC simulasyonu  gerçekleştirildi. Simülasyon buyunca her 100 adımda bir örnekleme yapılarak (sampling), alınan örneğin koordinatları </a:t>
            </a:r>
            <a:r>
              <a:rPr lang="tr-TR" dirty="0" smtClean="0"/>
              <a:t>kaydedildi</a:t>
            </a:r>
          </a:p>
          <a:p>
            <a:endParaRPr lang="tr-TR" dirty="0"/>
          </a:p>
          <a:p>
            <a:r>
              <a:rPr lang="tr-TR" dirty="0"/>
              <a:t>Metropolis </a:t>
            </a:r>
            <a:r>
              <a:rPr lang="tr-TR" dirty="0" smtClean="0"/>
              <a:t>MC</a:t>
            </a:r>
            <a:r>
              <a:rPr lang="tr-TR" dirty="0"/>
              <a:t> </a:t>
            </a:r>
            <a:r>
              <a:rPr lang="tr-TR" dirty="0" smtClean="0"/>
              <a:t>için,  </a:t>
            </a:r>
            <a:r>
              <a:rPr lang="tr-TR" dirty="0"/>
              <a:t>kabul edilen konfigürasyonların (accepted) tüm konfigürasyonlara (accepted + rejeted)  oranı (100*accepted/( accepted+rejected) yüzde olarak belirlendi ve simülasyon boyunca monitör </a:t>
            </a:r>
            <a:r>
              <a:rPr lang="tr-TR" dirty="0" smtClean="0"/>
              <a:t>edildi.</a:t>
            </a:r>
          </a:p>
          <a:p>
            <a:endParaRPr lang="tr-TR" dirty="0" smtClean="0"/>
          </a:p>
          <a:p>
            <a:r>
              <a:rPr lang="tr-TR" dirty="0" smtClean="0"/>
              <a:t>Denemeler </a:t>
            </a:r>
            <a:r>
              <a:rPr lang="tr-TR" dirty="0"/>
              <a:t>sonucu bu değer, tavsiye edilen %30  ve % 50 değerleri arasına ayarlanarak kodun daha</a:t>
            </a:r>
          </a:p>
        </p:txBody>
      </p:sp>
    </p:spTree>
    <p:extLst>
      <p:ext uri="{BB962C8B-B14F-4D97-AF65-F5344CB8AC3E}">
        <p14:creationId xmlns:p14="http://schemas.microsoft.com/office/powerpoint/2010/main" val="63551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655" y="2351544"/>
            <a:ext cx="4965825" cy="372436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192" y="2351544"/>
            <a:ext cx="5000842" cy="37506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tr-TR" sz="4000" b="1" dirty="0"/>
              <a:t>Data Analizi ve </a:t>
            </a:r>
            <a:r>
              <a:rPr lang="tr-TR" sz="4000" b="1" dirty="0" smtClean="0"/>
              <a:t>Sonuçlar</a:t>
            </a:r>
            <a:endParaRPr lang="tr-TR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7107" y="1899137"/>
            <a:ext cx="9735376" cy="904815"/>
          </a:xfrm>
        </p:spPr>
        <p:txBody>
          <a:bodyPr/>
          <a:lstStyle/>
          <a:p>
            <a:r>
              <a:rPr lang="tr-TR" dirty="0"/>
              <a:t>Markov Chain MC yöntemiyle yapılan simülasyondan belirli aralıklarda alınan konfigürasyon </a:t>
            </a:r>
            <a:r>
              <a:rPr lang="tr-TR" dirty="0" smtClean="0"/>
              <a:t>örnekleri ve adım sayısı ile enerjinin değişim grafikleir</a:t>
            </a:r>
            <a:endParaRPr lang="tr-T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5909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782" y="357120"/>
            <a:ext cx="10515600" cy="1325563"/>
          </a:xfrm>
        </p:spPr>
        <p:txBody>
          <a:bodyPr>
            <a:normAutofit/>
          </a:bodyPr>
          <a:lstStyle/>
          <a:p>
            <a:r>
              <a:rPr lang="tr-TR" sz="4000" b="1" dirty="0"/>
              <a:t>Data Analizi ve Sonuçlar</a:t>
            </a:r>
            <a:endParaRPr lang="tr-TR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24942"/>
            <a:ext cx="5062089" cy="3796567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12</a:t>
            </a:fld>
            <a:endParaRPr lang="tr-TR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568" y="1994632"/>
            <a:ext cx="5369169" cy="402687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29782" y="1786666"/>
            <a:ext cx="97242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dirty="0" smtClean="0"/>
              <a:t>Metropolis MC </a:t>
            </a:r>
            <a:r>
              <a:rPr lang="tr-TR" dirty="0"/>
              <a:t>yöntemiyle yapılan simülasyondan belirli aralıklarda alınan konfigürasyon örnekleri ve adım sayısı ile enerjinin değişim grafikleir</a:t>
            </a:r>
          </a:p>
        </p:txBody>
      </p:sp>
    </p:spTree>
    <p:extLst>
      <p:ext uri="{BB962C8B-B14F-4D97-AF65-F5344CB8AC3E}">
        <p14:creationId xmlns:p14="http://schemas.microsoft.com/office/powerpoint/2010/main" val="1581747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4000" b="1" dirty="0"/>
              <a:t>Data Analizi ve Sonuçlar</a:t>
            </a:r>
            <a:endParaRPr lang="tr-TR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9525000" cy="2101606"/>
          </a:xfrm>
        </p:spPr>
        <p:txBody>
          <a:bodyPr/>
          <a:lstStyle/>
          <a:p>
            <a:r>
              <a:rPr lang="tr-TR" dirty="0"/>
              <a:t>Metropolis MC ve Markov Chain MC  yöntemileriyle yapılan simülasyonun sayısına göre enerji grafiklerinin karşılaştırılmsı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13</a:t>
            </a:fld>
            <a:endParaRPr lang="tr-TR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590" y="2738632"/>
            <a:ext cx="4796790" cy="33267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345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4000" b="1" dirty="0"/>
              <a:t>Data Analizi ve Sonuçlar</a:t>
            </a:r>
            <a:endParaRPr lang="tr-TR" sz="4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4"/>
                <a:ext cx="10662138" cy="2007821"/>
              </a:xfrm>
            </p:spPr>
            <p:txBody>
              <a:bodyPr>
                <a:noAutofit/>
              </a:bodyPr>
              <a:lstStyle/>
              <a:p>
                <a:r>
                  <a:rPr lang="tr-TR" sz="1600" dirty="0" smtClean="0"/>
                  <a:t>Sabit tanecik sayıs (N), sabit sıcaklık (T) ve sabit hacimli sistemlerde (NVT ensenble) sistemin toplam potansiyel enerjisinin simülasyondaki varyansyon </a:t>
                </a:r>
                <a:r>
                  <a:rPr lang="tr-TR" sz="1600" dirty="0"/>
                  <a:t>hesabından aşağıdaki formül ile hesaplayabiliriz </a:t>
                </a:r>
                <a:r>
                  <a:rPr lang="tr-TR" sz="1600" dirty="0" smtClean="0"/>
                  <a:t>[3]</a:t>
                </a:r>
              </a:p>
              <a:p>
                <a:endParaRPr lang="tr-TR" sz="1600" dirty="0" smtClean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tr-TR" sz="16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tr-TR" sz="1600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tr-TR" sz="1600" i="1">
                              <a:latin typeface="Cambria Math" panose="02040503050406030204" pitchFamily="18" charset="0"/>
                            </a:rPr>
                            <m:t>𝑉</m:t>
                          </m:r>
                        </m:sub>
                        <m:sup>
                          <m:r>
                            <a:rPr lang="tr-TR" sz="1600" i="1">
                              <a:latin typeface="Cambria Math" panose="02040503050406030204" pitchFamily="18" charset="0"/>
                            </a:rPr>
                            <m:t>𝑁𝑉𝑇</m:t>
                          </m:r>
                        </m:sup>
                      </m:sSubSup>
                      <m:r>
                        <a:rPr lang="tr-TR" sz="1600" i="1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tr-TR" sz="1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tr-TR" sz="1600" i="1">
                              <a:latin typeface="Cambria Math" panose="02040503050406030204" pitchFamily="18" charset="0"/>
                            </a:rPr>
                            <m:t>𝑣𝑎𝑟</m:t>
                          </m:r>
                          <m:r>
                            <a:rPr lang="tr-TR" sz="1600" i="1"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a:rPr lang="tr-TR" sz="1600" i="1">
                              <a:latin typeface="Cambria Math" panose="02040503050406030204" pitchFamily="18" charset="0"/>
                            </a:rPr>
                            <m:t>𝑈</m:t>
                          </m:r>
                          <m:r>
                            <a:rPr lang="tr-TR" sz="1600" i="1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sSup>
                            <m:sSupPr>
                              <m:ctrlPr>
                                <a:rPr lang="tr-TR" sz="16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tr-TR" sz="1600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tr-TR" sz="16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tr-TR" sz="1600" dirty="0"/>
              </a:p>
              <a:p>
                <a:r>
                  <a:rPr lang="tr-TR" sz="1600" dirty="0"/>
                  <a:t>Hazırladığımız </a:t>
                </a:r>
                <a:r>
                  <a:rPr lang="tr-TR" sz="1600" b="1" dirty="0"/>
                  <a:t>data_analysis.py</a:t>
                </a:r>
                <a:r>
                  <a:rPr lang="tr-TR" sz="1600" dirty="0"/>
                  <a:t> modülündeki </a:t>
                </a:r>
                <a:r>
                  <a:rPr lang="tr-TR" sz="1600" b="1" dirty="0"/>
                  <a:t>calc_heat_cap_MC</a:t>
                </a:r>
                <a:r>
                  <a:rPr lang="tr-TR" sz="1600" dirty="0"/>
                  <a:t> fonkisonunda </a:t>
                </a:r>
                <a:r>
                  <a:rPr lang="tr-TR" sz="1600" dirty="0" smtClean="0"/>
                  <a:t>yukarıdaki </a:t>
                </a:r>
                <a:r>
                  <a:rPr lang="tr-TR" sz="1600" dirty="0"/>
                  <a:t>eşitliği kullanarak ısı kapaiteleri her iki yöntemle için (MMC ve MCMC) hespanmıştır. Ayrıca toplan enerji değlerleri ve diğer parametreler aşağıdaji tabloda özetlenmiştir.</a:t>
                </a:r>
              </a:p>
              <a:p>
                <a:pPr marL="0" indent="0">
                  <a:buNone/>
                </a:pPr>
                <a:endParaRPr lang="tr-TR" sz="16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4"/>
                <a:ext cx="10662138" cy="2007821"/>
              </a:xfrm>
              <a:blipFill rotWithShape="0">
                <a:blip r:embed="rId2"/>
                <a:stretch>
                  <a:fillRect l="-343" t="-2121" r="-1544" b="-14848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14</a:t>
            </a:fld>
            <a:endParaRPr lang="tr-TR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791179"/>
              </p:ext>
            </p:extLst>
          </p:nvPr>
        </p:nvGraphicFramePr>
        <p:xfrm>
          <a:off x="1887415" y="4302371"/>
          <a:ext cx="8921263" cy="1527471"/>
        </p:xfrm>
        <a:graphic>
          <a:graphicData uri="http://schemas.openxmlformats.org/drawingml/2006/table">
            <a:tbl>
              <a:tblPr firstRow="1" firstCol="1" bandRow="1"/>
              <a:tblGrid>
                <a:gridCol w="2463420"/>
                <a:gridCol w="2106569"/>
                <a:gridCol w="1300778"/>
                <a:gridCol w="1443663"/>
                <a:gridCol w="1606833"/>
              </a:tblGrid>
              <a:tr h="382211">
                <a:tc>
                  <a:txBody>
                    <a:bodyPr/>
                    <a:lstStyle/>
                    <a:p>
                      <a:pPr marL="457200"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Kullanılan Yöntem</a:t>
                      </a:r>
                      <a:endParaRPr lang="tr-TR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</a:t>
                      </a:r>
                      <a:r>
                        <a:rPr lang="tr-TR" sz="1600" b="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pot </a:t>
                      </a: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(ortalama) (</a:t>
                      </a: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ɛ</a:t>
                      </a: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</a:t>
                      </a:r>
                      <a:r>
                        <a:rPr lang="tr-TR" sz="1600" b="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Fark </a:t>
                      </a: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tr-TR" sz="16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ɛ</a:t>
                      </a: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="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 </a:t>
                      </a: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tr-TR" sz="1600" b="0" i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kB</a:t>
                      </a: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</a:t>
                      </a:r>
                      <a:r>
                        <a:rPr lang="tr-TR" sz="1600" b="0" baseline="-25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 Fark </a:t>
                      </a:r>
                      <a:r>
                        <a:rPr lang="tr-TR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tr-TR" sz="1600" b="0" i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kB</a:t>
                      </a:r>
                      <a:r>
                        <a:rPr lang="tr-TR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)</a:t>
                      </a:r>
                      <a:endParaRPr lang="tr-TR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2211">
                <a:tc>
                  <a:txBody>
                    <a:bodyPr/>
                    <a:lstStyle/>
                    <a:p>
                      <a:pPr marL="457200"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Metropolis MC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-4.756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-0.316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1.783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0.249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2211">
                <a:tc>
                  <a:txBody>
                    <a:bodyPr/>
                    <a:lstStyle/>
                    <a:p>
                      <a:pPr marL="457200"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Markov Chain MC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-4.439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1.534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0838">
                <a:tc>
                  <a:txBody>
                    <a:bodyPr/>
                    <a:lstStyle/>
                    <a:p>
                      <a:pPr marL="457200"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Deneysel (Helyum) </a:t>
                      </a:r>
                      <a:endParaRPr lang="tr-TR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1.567 </a:t>
                      </a:r>
                      <a:r>
                        <a:rPr lang="tr-TR" sz="16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[4]</a:t>
                      </a:r>
                      <a:endParaRPr lang="tr-TR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600" b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0504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4000" b="1" dirty="0"/>
              <a:t>Referanslar</a:t>
            </a:r>
            <a:endParaRPr lang="tr-TR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8831" y="1690688"/>
            <a:ext cx="8241323" cy="2781544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tr-TR" dirty="0" smtClean="0"/>
              <a:t> </a:t>
            </a:r>
            <a:endParaRPr lang="tr-TR" dirty="0"/>
          </a:p>
          <a:p>
            <a:pPr marL="0" indent="0">
              <a:buNone/>
            </a:pPr>
            <a:r>
              <a:rPr lang="tr-TR" dirty="0" smtClean="0"/>
              <a:t>[1] </a:t>
            </a:r>
            <a:r>
              <a:rPr lang="tr-TR" dirty="0"/>
              <a:t>] Understanding Molecular Simulation - From Algorithms to Applications. New York, Academic Press, </a:t>
            </a:r>
            <a:r>
              <a:rPr lang="tr-TR" dirty="0" smtClean="0"/>
              <a:t>2002</a:t>
            </a:r>
            <a:r>
              <a:rPr lang="tr-TR" dirty="0"/>
              <a:t> </a:t>
            </a:r>
            <a:endParaRPr lang="tr-TR" dirty="0" smtClean="0"/>
          </a:p>
          <a:p>
            <a:pPr marL="0" indent="0">
              <a:buNone/>
            </a:pPr>
            <a:endParaRPr lang="tr-TR" dirty="0" smtClean="0"/>
          </a:p>
          <a:p>
            <a:pPr marL="0" indent="0">
              <a:buNone/>
            </a:pPr>
            <a:r>
              <a:rPr lang="tr-TR" dirty="0" smtClean="0"/>
              <a:t>[2] </a:t>
            </a:r>
            <a:r>
              <a:rPr lang="tr-TR" dirty="0"/>
              <a:t>A Guide to Monte Carlo Simulations in Statistical Physics, </a:t>
            </a:r>
            <a:r>
              <a:rPr lang="tr-TR" dirty="0" smtClean="0"/>
              <a:t>Cambridge </a:t>
            </a:r>
            <a:r>
              <a:rPr lang="tr-TR" dirty="0"/>
              <a:t>University Press New York, NY, USA, 2005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dirty="0" smtClean="0"/>
              <a:t>[3] </a:t>
            </a:r>
            <a:r>
              <a:rPr lang="tr-TR" dirty="0"/>
              <a:t>M.P. Allen, D.J. Tildesley,. Computer Simulation of Liquids, Oxford University Press, . Oxford, UK, </a:t>
            </a:r>
            <a:r>
              <a:rPr lang="tr-TR" dirty="0" smtClean="0"/>
              <a:t>1987</a:t>
            </a:r>
          </a:p>
          <a:p>
            <a:pPr marL="0" indent="0">
              <a:buNone/>
            </a:pPr>
            <a:endParaRPr lang="tr-TR" dirty="0"/>
          </a:p>
          <a:p>
            <a:pPr marL="0" indent="0">
              <a:buNone/>
            </a:pPr>
            <a:r>
              <a:rPr lang="tr-TR" dirty="0" smtClean="0"/>
              <a:t>[4] </a:t>
            </a:r>
            <a:r>
              <a:rPr lang="en-US" dirty="0"/>
              <a:t>Engineering </a:t>
            </a:r>
            <a:r>
              <a:rPr lang="en-US" dirty="0" err="1"/>
              <a:t>ToolBox</a:t>
            </a:r>
            <a:r>
              <a:rPr lang="en-US" dirty="0"/>
              <a:t>, (2003). Specific Heat and Individual Gas Constant of Gases. [online] Available at: https://www.engineeringtoolbox.com/specific-heat-capacity-gases-d_159.html</a:t>
            </a:r>
            <a:endParaRPr lang="tr-TR" dirty="0"/>
          </a:p>
          <a:p>
            <a:pPr marL="0" indent="0">
              <a:buNone/>
            </a:pPr>
            <a:endParaRPr lang="tr-TR" dirty="0"/>
          </a:p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15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9396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16</a:t>
            </a:fld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606550"/>
            <a:ext cx="12192000" cy="37512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tr-TR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Sabırla Dinlediğiniz için ...</a:t>
            </a:r>
          </a:p>
          <a:p>
            <a:pPr marL="0" indent="0" algn="ctr">
              <a:buNone/>
            </a:pPr>
            <a:r>
              <a:rPr lang="tr-TR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TEŞEKKÜLER </a:t>
            </a:r>
            <a:r>
              <a:rPr lang="tr-TR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sym typeface="Wingdings" panose="05000000000000000000" pitchFamily="2" charset="2"/>
              </a:rPr>
              <a:t></a:t>
            </a:r>
          </a:p>
          <a:p>
            <a:pPr marL="0" indent="0" algn="ctr">
              <a:buNone/>
            </a:pPr>
            <a:endParaRPr lang="tr-TR" sz="5400" b="1" dirty="0" smtClean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tr-TR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sym typeface="Wingdings" panose="05000000000000000000" pitchFamily="2" charset="2"/>
              </a:rPr>
              <a:t>Soru ve Önerileirniz ?</a:t>
            </a:r>
            <a:endParaRPr lang="tr-TR" sz="5400" b="1" dirty="0" smtClean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9258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2766" y="262530"/>
            <a:ext cx="10199717" cy="1421684"/>
          </a:xfrm>
        </p:spPr>
        <p:txBody>
          <a:bodyPr>
            <a:normAutofit/>
          </a:bodyPr>
          <a:lstStyle/>
          <a:p>
            <a:r>
              <a:rPr lang="pt-BR" sz="4000" b="1" dirty="0" smtClean="0"/>
              <a:t>İçerik</a:t>
            </a:r>
            <a:endParaRPr lang="tr-TR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0800" y="1825625"/>
            <a:ext cx="10033000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dirty="0" smtClean="0"/>
              <a:t>Giriş	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 smtClean="0"/>
              <a:t>Metod	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tr-TR" dirty="0" smtClean="0"/>
              <a:t>Uygulama</a:t>
            </a:r>
            <a:r>
              <a:rPr lang="pt-BR" dirty="0" smtClean="0"/>
              <a:t>	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 smtClean="0"/>
              <a:t>Data Analizi ve Sonuçlar	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 smtClean="0"/>
              <a:t>Referanslar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95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1743" y="-98814"/>
            <a:ext cx="9728200" cy="1325563"/>
          </a:xfrm>
        </p:spPr>
        <p:txBody>
          <a:bodyPr>
            <a:normAutofit/>
          </a:bodyPr>
          <a:lstStyle/>
          <a:p>
            <a:r>
              <a:rPr lang="tr-TR" sz="4000" dirty="0" smtClean="0"/>
              <a:t>Proglamlama </a:t>
            </a:r>
            <a:r>
              <a:rPr lang="tr-TR" sz="4000" dirty="0"/>
              <a:t>dili ve harici kütüphaneler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810" y="2542087"/>
            <a:ext cx="3071018" cy="3026373"/>
          </a:xfrm>
          <a:ln>
            <a:noFill/>
          </a:ln>
        </p:spPr>
        <p:style>
          <a:lnRef idx="1">
            <a:schemeClr val="accen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lvl="0"/>
            <a:r>
              <a:rPr lang="tr-TR" sz="1800" dirty="0"/>
              <a:t>Python </a:t>
            </a:r>
            <a:r>
              <a:rPr lang="tr-TR" sz="1800" dirty="0" smtClean="0"/>
              <a:t>2.7</a:t>
            </a:r>
          </a:p>
          <a:p>
            <a:pPr marL="0" lvl="0" indent="0">
              <a:buNone/>
            </a:pPr>
            <a:endParaRPr lang="tr-TR" sz="1800" dirty="0"/>
          </a:p>
          <a:p>
            <a:pPr lvl="0"/>
            <a:r>
              <a:rPr lang="tr-TR" sz="1800" dirty="0"/>
              <a:t>Numpy </a:t>
            </a:r>
            <a:r>
              <a:rPr lang="tr-TR" sz="1800" dirty="0" smtClean="0"/>
              <a:t>1.14</a:t>
            </a:r>
          </a:p>
          <a:p>
            <a:pPr lvl="0"/>
            <a:endParaRPr lang="tr-TR" sz="1800" dirty="0"/>
          </a:p>
          <a:p>
            <a:pPr lvl="0"/>
            <a:r>
              <a:rPr lang="tr-TR" sz="1800" dirty="0"/>
              <a:t>Matplotlib </a:t>
            </a:r>
            <a:r>
              <a:rPr lang="tr-TR" sz="1800" dirty="0" smtClean="0"/>
              <a:t>2.2</a:t>
            </a:r>
          </a:p>
          <a:p>
            <a:pPr lvl="0"/>
            <a:endParaRPr lang="tr-TR" sz="1800" dirty="0"/>
          </a:p>
          <a:p>
            <a:pPr lvl="0"/>
            <a:r>
              <a:rPr lang="tr-TR" sz="1800" dirty="0"/>
              <a:t>Pandas </a:t>
            </a:r>
            <a:r>
              <a:rPr lang="tr-TR" sz="1800" dirty="0" smtClean="0"/>
              <a:t>0.23</a:t>
            </a:r>
            <a:endParaRPr lang="tr-TR" sz="18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3</a:t>
            </a:fld>
            <a:endParaRPr lang="tr-TR"/>
          </a:p>
        </p:txBody>
      </p:sp>
      <p:grpSp>
        <p:nvGrpSpPr>
          <p:cNvPr id="6" name="Group 5"/>
          <p:cNvGrpSpPr/>
          <p:nvPr/>
        </p:nvGrpSpPr>
        <p:grpSpPr>
          <a:xfrm>
            <a:off x="5310559" y="2177764"/>
            <a:ext cx="5609450" cy="3923802"/>
            <a:chOff x="2446638" y="2311628"/>
            <a:chExt cx="6107641" cy="4651877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18750" y="4725810"/>
              <a:ext cx="3335529" cy="208470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95745" y="2311628"/>
              <a:ext cx="1680254" cy="168025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46638" y="5395074"/>
              <a:ext cx="2772112" cy="1568431"/>
            </a:xfrm>
            <a:prstGeom prst="rect">
              <a:avLst/>
            </a:prstGeom>
          </p:spPr>
        </p:pic>
        <p:pic>
          <p:nvPicPr>
            <p:cNvPr id="3074" name="Picture 2" descr="matplotlib ile ilgili gÃ¶rsel sonucu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20860" y="3991882"/>
              <a:ext cx="4746171" cy="1138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Rectangle 10"/>
          <p:cNvSpPr/>
          <p:nvPr/>
        </p:nvSpPr>
        <p:spPr>
          <a:xfrm>
            <a:off x="3078311" y="1133553"/>
            <a:ext cx="55029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dirty="0" smtClean="0"/>
              <a:t>Ubuntu 16.04 LTS, 64 bit işletim sisteminde test edimiştir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170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46" y="414144"/>
            <a:ext cx="10515600" cy="976316"/>
          </a:xfrm>
        </p:spPr>
        <p:txBody>
          <a:bodyPr>
            <a:normAutofit/>
          </a:bodyPr>
          <a:lstStyle/>
          <a:p>
            <a:r>
              <a:rPr lang="tr-TR" sz="4000" b="1" dirty="0"/>
              <a:t>Metod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62353" y="1946030"/>
                <a:ext cx="5596241" cy="3793623"/>
              </a:xfrm>
            </p:spPr>
            <p:txBody>
              <a:bodyPr>
                <a:normAutofit/>
              </a:bodyPr>
              <a:lstStyle/>
              <a:p>
                <a:r>
                  <a:rPr lang="tr-TR" dirty="0"/>
                  <a:t>Lenard – Jones (LJ) potansiyelini tanımlarken aşağıdaki gibi indirgenmiş birimler kullanıldı </a:t>
                </a:r>
                <a:r>
                  <a:rPr lang="tr-TR" dirty="0" smtClean="0"/>
                  <a:t>[1].</a:t>
                </a:r>
                <a:endParaRPr lang="tr-TR" dirty="0"/>
              </a:p>
              <a:p>
                <a:pPr lvl="1"/>
                <a:r>
                  <a:rPr lang="tr-TR" dirty="0"/>
                  <a:t>Uznluk birimi;  σ </a:t>
                </a:r>
              </a:p>
              <a:p>
                <a:pPr lvl="1"/>
                <a:r>
                  <a:rPr lang="tr-TR" dirty="0"/>
                  <a:t>Enerjinin birimi; ɛ</a:t>
                </a:r>
              </a:p>
              <a:p>
                <a:pPr lvl="1"/>
                <a:r>
                  <a:rPr lang="tr-TR" dirty="0"/>
                  <a:t>Kütle birimi; m</a:t>
                </a:r>
              </a:p>
              <a:p>
                <a:pPr marL="0" indent="0">
                  <a:buNone/>
                </a:pPr>
                <a:r>
                  <a:rPr lang="tr-TR" dirty="0" smtClean="0"/>
                  <a:t>İndirgenmiş </a:t>
                </a:r>
                <a:r>
                  <a:rPr lang="tr-TR" dirty="0"/>
                  <a:t>birimlerde Lenard – Jones potansiyeli </a:t>
                </a:r>
                <a:r>
                  <a:rPr lang="tr-TR" dirty="0" smtClean="0"/>
                  <a:t>formülü şu </a:t>
                </a:r>
                <a:r>
                  <a:rPr lang="tr-TR" dirty="0"/>
                  <a:t>şekilde elde edilmiştir</a:t>
                </a:r>
                <a:r>
                  <a:rPr lang="tr-TR" dirty="0" smtClean="0"/>
                  <a:t>;</a:t>
                </a:r>
              </a:p>
              <a:p>
                <a:pPr marL="0" indent="0">
                  <a:buNone/>
                </a:pPr>
                <a:r>
                  <a:rPr lang="tr-TR" dirty="0" smtClean="0"/>
                  <a:t> </a:t>
                </a:r>
                <a:endParaRPr lang="tr-TR" dirty="0"/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tr-T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tr-TR" i="1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tr-TR" i="1">
                            <a:latin typeface="Cambria Math" panose="02040503050406030204" pitchFamily="18" charset="0"/>
                          </a:rPr>
                          <m:t>𝐿𝐽</m:t>
                        </m:r>
                      </m:sup>
                    </m:sSup>
                    <m:r>
                      <a:rPr lang="tr-TR" i="1">
                        <a:latin typeface="Cambria Math" panose="02040503050406030204" pitchFamily="18" charset="0"/>
                      </a:rPr>
                      <m:t>=4</m:t>
                    </m:r>
                    <m:d>
                      <m:dPr>
                        <m:begChr m:val="["/>
                        <m:endChr m:val="]"/>
                        <m:ctrlPr>
                          <a:rPr lang="tr-TR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tr-T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tr-T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tr-TR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tr-TR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tr-TR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tr-TR" i="1">
                                <a:latin typeface="Cambria Math" panose="02040503050406030204" pitchFamily="18" charset="0"/>
                              </a:rPr>
                              <m:t>12</m:t>
                            </m:r>
                          </m:sup>
                        </m:sSup>
                        <m:r>
                          <a:rPr lang="tr-TR" i="1">
                            <a:latin typeface="Cambria Math" panose="02040503050406030204" pitchFamily="18" charset="0"/>
                          </a:rPr>
                          <m:t>− </m:t>
                        </m:r>
                        <m:sSup>
                          <m:sSupPr>
                            <m:ctrlPr>
                              <a:rPr lang="tr-TR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tr-TR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tr-TR" i="1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tr-TR" i="1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tr-TR" i="1">
                                        <a:latin typeface="Cambria Math" panose="02040503050406030204" pitchFamily="18" charset="0"/>
                                      </a:rPr>
                                      <m:t>𝑟</m:t>
                                    </m:r>
                                  </m:den>
                                </m:f>
                              </m:e>
                            </m:d>
                          </m:e>
                          <m:sup>
                            <m:r>
                              <a:rPr lang="tr-TR" i="1">
                                <a:latin typeface="Cambria Math" panose="02040503050406030204" pitchFamily="18" charset="0"/>
                              </a:rPr>
                              <m:t>6</m:t>
                            </m:r>
                          </m:sup>
                        </m:sSup>
                      </m:e>
                    </m:d>
                  </m:oMath>
                </a14:m>
                <a:endParaRPr lang="tr-TR" dirty="0"/>
              </a:p>
              <a:p>
                <a:endParaRPr lang="tr-TR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2353" y="1946030"/>
                <a:ext cx="5596241" cy="3793623"/>
              </a:xfrm>
              <a:blipFill rotWithShape="0">
                <a:blip r:embed="rId2"/>
                <a:stretch>
                  <a:fillRect l="-2832" t="-1605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4</a:t>
            </a:fld>
            <a:endParaRPr lang="tr-TR"/>
          </a:p>
        </p:txBody>
      </p:sp>
      <p:pic>
        <p:nvPicPr>
          <p:cNvPr id="1026" name="Picture 2" descr="File:12-6-Lennard-Jones-Potential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6003" y="1820181"/>
            <a:ext cx="3788081" cy="2818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Group 20"/>
          <p:cNvGrpSpPr/>
          <p:nvPr/>
        </p:nvGrpSpPr>
        <p:grpSpPr>
          <a:xfrm>
            <a:off x="8710246" y="5010022"/>
            <a:ext cx="1679459" cy="1372618"/>
            <a:chOff x="8349634" y="4094922"/>
            <a:chExt cx="1679459" cy="1372618"/>
          </a:xfrm>
        </p:grpSpPr>
        <p:grpSp>
          <p:nvGrpSpPr>
            <p:cNvPr id="20" name="Group 19"/>
            <p:cNvGrpSpPr/>
            <p:nvPr/>
          </p:nvGrpSpPr>
          <p:grpSpPr>
            <a:xfrm>
              <a:off x="8349634" y="4281162"/>
              <a:ext cx="1679459" cy="1186378"/>
              <a:chOff x="8336382" y="4337537"/>
              <a:chExt cx="1679459" cy="1186378"/>
            </a:xfrm>
          </p:grpSpPr>
          <p:sp>
            <p:nvSpPr>
              <p:cNvPr id="7" name="Oval 6"/>
              <p:cNvSpPr/>
              <p:nvPr/>
            </p:nvSpPr>
            <p:spPr>
              <a:xfrm>
                <a:off x="9464856" y="4337537"/>
                <a:ext cx="550985" cy="574431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cxnSp>
            <p:nvCxnSpPr>
              <p:cNvPr id="8" name="Straight Arrow Connector 7"/>
              <p:cNvCxnSpPr/>
              <p:nvPr/>
            </p:nvCxnSpPr>
            <p:spPr>
              <a:xfrm>
                <a:off x="8611874" y="5154583"/>
                <a:ext cx="1128474" cy="0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Oval 11"/>
              <p:cNvSpPr/>
              <p:nvPr/>
            </p:nvSpPr>
            <p:spPr>
              <a:xfrm>
                <a:off x="8336382" y="4337537"/>
                <a:ext cx="550985" cy="574431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tr-TR"/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9037983" y="5154583"/>
                <a:ext cx="42687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tr-TR" dirty="0" smtClean="0"/>
                  <a:t>r</a:t>
                </a:r>
                <a:endParaRPr lang="tr-TR" dirty="0"/>
              </a:p>
            </p:txBody>
          </p:sp>
        </p:grpSp>
        <p:cxnSp>
          <p:nvCxnSpPr>
            <p:cNvPr id="13" name="Straight Connector 12"/>
            <p:cNvCxnSpPr/>
            <p:nvPr/>
          </p:nvCxnSpPr>
          <p:spPr>
            <a:xfrm>
              <a:off x="8611874" y="4094922"/>
              <a:ext cx="0" cy="133286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9740348" y="4134677"/>
              <a:ext cx="0" cy="133286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/>
          <p:cNvSpPr/>
          <p:nvPr/>
        </p:nvSpPr>
        <p:spPr>
          <a:xfrm>
            <a:off x="7336003" y="4542004"/>
            <a:ext cx="44279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1400" dirty="0"/>
              <a:t>Lennard-Jones potansiyeli için mesafeye göre </a:t>
            </a:r>
            <a:r>
              <a:rPr lang="tr-TR" sz="1400" dirty="0" smtClean="0"/>
              <a:t>enerji grafiği</a:t>
            </a:r>
            <a:endParaRPr lang="tr-TR" sz="1400" dirty="0"/>
          </a:p>
        </p:txBody>
      </p:sp>
      <p:sp>
        <p:nvSpPr>
          <p:cNvPr id="4" name="Rectangle 3"/>
          <p:cNvSpPr/>
          <p:nvPr/>
        </p:nvSpPr>
        <p:spPr>
          <a:xfrm>
            <a:off x="7052960" y="1385428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sz="1200" dirty="0"/>
              <a:t>https://en.wikipedia.org/wiki/File:12-6-Lennard-Jones-Potential.svg</a:t>
            </a:r>
          </a:p>
        </p:txBody>
      </p:sp>
    </p:spTree>
    <p:extLst>
      <p:ext uri="{BB962C8B-B14F-4D97-AF65-F5344CB8AC3E}">
        <p14:creationId xmlns:p14="http://schemas.microsoft.com/office/powerpoint/2010/main" val="451259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342" y="0"/>
            <a:ext cx="10515600" cy="1325563"/>
          </a:xfrm>
        </p:spPr>
        <p:txBody>
          <a:bodyPr>
            <a:normAutofit/>
          </a:bodyPr>
          <a:lstStyle/>
          <a:p>
            <a:r>
              <a:rPr lang="tr-TR" sz="4000" b="1" dirty="0" smtClean="0"/>
              <a:t>Metod</a:t>
            </a:r>
            <a:endParaRPr lang="tr-TR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7137" y="2324520"/>
            <a:ext cx="6705601" cy="3197050"/>
          </a:xfrm>
        </p:spPr>
        <p:txBody>
          <a:bodyPr/>
          <a:lstStyle/>
          <a:p>
            <a:pPr marL="0" indent="0">
              <a:buNone/>
            </a:pPr>
            <a:r>
              <a:rPr lang="tr-TR" dirty="0" smtClean="0"/>
              <a:t>Markov Chain Monte Carlo (MCMC)</a:t>
            </a:r>
          </a:p>
          <a:p>
            <a:pPr marL="0" indent="0">
              <a:buNone/>
            </a:pPr>
            <a:r>
              <a:rPr lang="tr-TR" sz="1800" dirty="0" smtClean="0"/>
              <a:t>MCMC tekiniğinde kofigürasyonlar markov chain tekniği (rastgele yürüyüş - random walk) ile değiştirilerek atomların uzayda uygun konumda yerleşmesi ve bu şekilde düşük enerjili yapının elde edilmesi şeklinde ilerleme söz konusudur.  </a:t>
            </a:r>
          </a:p>
          <a:p>
            <a:pPr marL="0" indent="0">
              <a:buNone/>
            </a:pPr>
            <a:endParaRPr lang="tr-T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5</a:t>
            </a:fld>
            <a:endParaRPr lang="tr-TR"/>
          </a:p>
        </p:txBody>
      </p:sp>
      <p:grpSp>
        <p:nvGrpSpPr>
          <p:cNvPr id="6" name="Group 5"/>
          <p:cNvGrpSpPr/>
          <p:nvPr/>
        </p:nvGrpSpPr>
        <p:grpSpPr>
          <a:xfrm>
            <a:off x="9116983" y="2116381"/>
            <a:ext cx="2095500" cy="3001149"/>
            <a:chOff x="8841675" y="3452813"/>
            <a:chExt cx="2095500" cy="300114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41675" y="3452813"/>
              <a:ext cx="2095500" cy="272415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9319846" y="6176963"/>
              <a:ext cx="11391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tr-TR" sz="1200" dirty="0"/>
                <a:t>Andrey Markov</a:t>
              </a:r>
            </a:p>
          </p:txBody>
        </p:sp>
      </p:grp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r="41505"/>
          <a:stretch/>
        </p:blipFill>
        <p:spPr>
          <a:xfrm>
            <a:off x="2325473" y="3923045"/>
            <a:ext cx="2785789" cy="238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815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9" y="1058676"/>
            <a:ext cx="5331328" cy="2474674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68569" y="0"/>
            <a:ext cx="10498016" cy="10081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dirty="0" smtClean="0"/>
              <a:t>Metod</a:t>
            </a:r>
          </a:p>
          <a:p>
            <a:r>
              <a:rPr lang="tr-TR" sz="2400" dirty="0" smtClean="0"/>
              <a:t>Markov Chain Monte </a:t>
            </a:r>
            <a:r>
              <a:rPr lang="tr-TR" sz="2400" dirty="0"/>
              <a:t>Carlo </a:t>
            </a:r>
            <a:r>
              <a:rPr lang="tr-TR" sz="2400" dirty="0" smtClean="0"/>
              <a:t>Algoritması (Kod)</a:t>
            </a:r>
            <a:endParaRPr lang="tr-TR" sz="2400" dirty="0"/>
          </a:p>
          <a:p>
            <a:endParaRPr lang="tr-TR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6</a:t>
            </a:fld>
            <a:endParaRPr lang="tr-TR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93" y="3967538"/>
            <a:ext cx="7290247" cy="23267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8833" y="1058676"/>
            <a:ext cx="7636107" cy="274340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447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6883" y="342014"/>
            <a:ext cx="10515600" cy="1325563"/>
          </a:xfrm>
        </p:spPr>
        <p:txBody>
          <a:bodyPr/>
          <a:lstStyle/>
          <a:p>
            <a:r>
              <a:rPr lang="tr-TR" sz="4000" b="1" dirty="0" smtClean="0"/>
              <a:t>Metod</a:t>
            </a:r>
            <a:endParaRPr lang="tr-TR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9116" y="1857531"/>
            <a:ext cx="4308378" cy="435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b="1" dirty="0"/>
              <a:t>Metroplis Monte </a:t>
            </a:r>
            <a:r>
              <a:rPr lang="tr-TR" b="1" dirty="0" smtClean="0"/>
              <a:t>Carlo </a:t>
            </a:r>
            <a:r>
              <a:rPr lang="tr-TR" dirty="0"/>
              <a:t>(MMC) </a:t>
            </a:r>
            <a:r>
              <a:rPr lang="tr-TR" sz="1800" dirty="0" smtClean="0"/>
              <a:t>[2].</a:t>
            </a:r>
            <a:endParaRPr lang="tr-TR" sz="18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7</a:t>
            </a:fld>
            <a:endParaRPr lang="tr-TR"/>
          </a:p>
        </p:txBody>
      </p:sp>
      <p:grpSp>
        <p:nvGrpSpPr>
          <p:cNvPr id="6" name="Group 5"/>
          <p:cNvGrpSpPr/>
          <p:nvPr/>
        </p:nvGrpSpPr>
        <p:grpSpPr>
          <a:xfrm>
            <a:off x="9545025" y="1940934"/>
            <a:ext cx="1928969" cy="3350463"/>
            <a:chOff x="9782628" y="910771"/>
            <a:chExt cx="1928969" cy="335046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82628" y="910771"/>
              <a:ext cx="1790700" cy="274320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9884229" y="3799569"/>
              <a:ext cx="182736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tr-TR" sz="1200" b="0" i="0" dirty="0" smtClean="0">
                  <a:solidFill>
                    <a:srgbClr val="000000"/>
                  </a:solidFill>
                  <a:effectLst/>
                  <a:latin typeface="Arial" panose="020B0604020202020204" pitchFamily="34" charset="0"/>
                </a:rPr>
                <a:t>Nicholas Constantine Metropolis</a:t>
              </a:r>
              <a:endParaRPr lang="tr-TR" sz="12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58616" y="1963493"/>
            <a:ext cx="2328552" cy="646331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dirty="0" smtClean="0"/>
              <a:t>Başlangıç Geometrisi, </a:t>
            </a:r>
          </a:p>
          <a:p>
            <a:pPr algn="ctr"/>
            <a:r>
              <a:rPr lang="tr-TR" dirty="0" smtClean="0"/>
              <a:t>i =0,2,3,...,N</a:t>
            </a:r>
            <a:endParaRPr lang="tr-TR" dirty="0"/>
          </a:p>
        </p:txBody>
      </p:sp>
      <p:sp>
        <p:nvSpPr>
          <p:cNvPr id="11" name="TextBox 10"/>
          <p:cNvSpPr txBox="1"/>
          <p:nvPr/>
        </p:nvSpPr>
        <p:spPr>
          <a:xfrm>
            <a:off x="558616" y="2997495"/>
            <a:ext cx="2328552" cy="646331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dirty="0" smtClean="0"/>
              <a:t>Toplam  enerji Hesapla (E</a:t>
            </a:r>
            <a:r>
              <a:rPr lang="tr-TR" baseline="-25000" dirty="0" smtClean="0"/>
              <a:t>1</a:t>
            </a:r>
            <a:r>
              <a:rPr lang="tr-TR" dirty="0" smtClean="0"/>
              <a:t>)</a:t>
            </a:r>
            <a:endParaRPr lang="tr-TR" dirty="0"/>
          </a:p>
        </p:txBody>
      </p:sp>
      <p:sp>
        <p:nvSpPr>
          <p:cNvPr id="12" name="TextBox 11"/>
          <p:cNvSpPr txBox="1"/>
          <p:nvPr/>
        </p:nvSpPr>
        <p:spPr>
          <a:xfrm>
            <a:off x="558616" y="4150520"/>
            <a:ext cx="2328552" cy="646331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dirty="0" smtClean="0"/>
              <a:t>Konfigürasyonu rastgele değiştir</a:t>
            </a:r>
            <a:endParaRPr lang="tr-TR" dirty="0"/>
          </a:p>
        </p:txBody>
      </p:sp>
      <p:cxnSp>
        <p:nvCxnSpPr>
          <p:cNvPr id="15" name="Straight Arrow Connector 14"/>
          <p:cNvCxnSpPr>
            <a:stCxn id="10" idx="2"/>
            <a:endCxn id="11" idx="0"/>
          </p:cNvCxnSpPr>
          <p:nvPr/>
        </p:nvCxnSpPr>
        <p:spPr>
          <a:xfrm>
            <a:off x="1722892" y="2609824"/>
            <a:ext cx="0" cy="3876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1" idx="2"/>
            <a:endCxn id="12" idx="0"/>
          </p:cNvCxnSpPr>
          <p:nvPr/>
        </p:nvCxnSpPr>
        <p:spPr>
          <a:xfrm>
            <a:off x="1722892" y="3643826"/>
            <a:ext cx="0" cy="5066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359381" y="2877919"/>
            <a:ext cx="2328552" cy="646331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dirty="0" smtClean="0"/>
              <a:t>Toplam  enerji Hesapla (E</a:t>
            </a:r>
            <a:r>
              <a:rPr lang="tr-TR" baseline="-25000" dirty="0"/>
              <a:t>2</a:t>
            </a:r>
            <a:r>
              <a:rPr lang="tr-TR" dirty="0" smtClean="0"/>
              <a:t>)</a:t>
            </a:r>
            <a:endParaRPr lang="tr-TR" dirty="0"/>
          </a:p>
        </p:txBody>
      </p:sp>
      <p:sp>
        <p:nvSpPr>
          <p:cNvPr id="44" name="TextBox 43"/>
          <p:cNvSpPr txBox="1"/>
          <p:nvPr/>
        </p:nvSpPr>
        <p:spPr>
          <a:xfrm>
            <a:off x="3359381" y="4088783"/>
            <a:ext cx="2328552" cy="646331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dirty="0" smtClean="0"/>
              <a:t>Eğer E</a:t>
            </a:r>
            <a:r>
              <a:rPr lang="tr-TR" baseline="-25000" dirty="0" smtClean="0"/>
              <a:t>1 </a:t>
            </a:r>
            <a:r>
              <a:rPr lang="tr-TR" dirty="0" smtClean="0"/>
              <a:t>&gt; E</a:t>
            </a:r>
            <a:r>
              <a:rPr lang="tr-TR" baseline="-25000" dirty="0" smtClean="0"/>
              <a:t>2</a:t>
            </a:r>
            <a:r>
              <a:rPr lang="tr-TR" dirty="0" smtClean="0"/>
              <a:t> ise: kabulet (i +1 )</a:t>
            </a:r>
            <a:endParaRPr lang="tr-TR" dirty="0"/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5025" y="5488535"/>
            <a:ext cx="2147286" cy="612395"/>
          </a:xfrm>
          <a:prstGeom prst="rect">
            <a:avLst/>
          </a:prstGeom>
        </p:spPr>
      </p:pic>
      <p:sp>
        <p:nvSpPr>
          <p:cNvPr id="45" name="TextBox 44"/>
          <p:cNvSpPr txBox="1"/>
          <p:nvPr/>
        </p:nvSpPr>
        <p:spPr>
          <a:xfrm>
            <a:off x="6428708" y="2893306"/>
            <a:ext cx="2417490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dirty="0" smtClean="0"/>
              <a:t>Eğer E</a:t>
            </a:r>
            <a:r>
              <a:rPr lang="tr-TR" baseline="-25000" dirty="0" smtClean="0"/>
              <a:t>1 </a:t>
            </a:r>
            <a:r>
              <a:rPr lang="tr-TR" dirty="0"/>
              <a:t>&lt;</a:t>
            </a:r>
            <a:r>
              <a:rPr lang="tr-TR" dirty="0" smtClean="0"/>
              <a:t> E</a:t>
            </a:r>
            <a:r>
              <a:rPr lang="tr-TR" baseline="-25000" dirty="0" smtClean="0"/>
              <a:t>2</a:t>
            </a:r>
            <a:r>
              <a:rPr lang="tr-TR" dirty="0" smtClean="0"/>
              <a:t> ise:  </a:t>
            </a:r>
            <a:endParaRPr lang="tr-TR" dirty="0"/>
          </a:p>
        </p:txBody>
      </p:sp>
      <p:sp>
        <p:nvSpPr>
          <p:cNvPr id="46" name="TextBox 45"/>
          <p:cNvSpPr txBox="1"/>
          <p:nvPr/>
        </p:nvSpPr>
        <p:spPr>
          <a:xfrm>
            <a:off x="6428708" y="3480009"/>
            <a:ext cx="2417490" cy="646331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dirty="0" smtClean="0"/>
              <a:t>0 ila 1 arasında rastgele bir a reel sayısı seç</a:t>
            </a:r>
            <a:endParaRPr lang="tr-TR" dirty="0"/>
          </a:p>
        </p:txBody>
      </p:sp>
      <p:sp>
        <p:nvSpPr>
          <p:cNvPr id="47" name="TextBox 46"/>
          <p:cNvSpPr txBox="1"/>
          <p:nvPr/>
        </p:nvSpPr>
        <p:spPr>
          <a:xfrm>
            <a:off x="6428708" y="4473686"/>
            <a:ext cx="2417490" cy="646331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dirty="0" smtClean="0"/>
              <a:t>Eğer, a &lt; bf ise: kabulet (i+1)</a:t>
            </a:r>
          </a:p>
        </p:txBody>
      </p:sp>
      <p:cxnSp>
        <p:nvCxnSpPr>
          <p:cNvPr id="56" name="Straight Arrow Connector 55"/>
          <p:cNvCxnSpPr>
            <a:stCxn id="45" idx="2"/>
            <a:endCxn id="46" idx="0"/>
          </p:cNvCxnSpPr>
          <p:nvPr/>
        </p:nvCxnSpPr>
        <p:spPr>
          <a:xfrm>
            <a:off x="7637453" y="3262638"/>
            <a:ext cx="0" cy="2173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46" idx="2"/>
            <a:endCxn id="47" idx="0"/>
          </p:cNvCxnSpPr>
          <p:nvPr/>
        </p:nvCxnSpPr>
        <p:spPr>
          <a:xfrm>
            <a:off x="7637453" y="4126340"/>
            <a:ext cx="0" cy="3473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37" idx="2"/>
            <a:endCxn id="44" idx="0"/>
          </p:cNvCxnSpPr>
          <p:nvPr/>
        </p:nvCxnSpPr>
        <p:spPr>
          <a:xfrm>
            <a:off x="4523657" y="3524250"/>
            <a:ext cx="0" cy="5645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12" idx="3"/>
            <a:endCxn id="37" idx="1"/>
          </p:cNvCxnSpPr>
          <p:nvPr/>
        </p:nvCxnSpPr>
        <p:spPr>
          <a:xfrm flipV="1">
            <a:off x="2887168" y="3201085"/>
            <a:ext cx="472213" cy="127260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6" name="Elbow Connector 85"/>
          <p:cNvCxnSpPr>
            <a:stCxn id="44" idx="3"/>
            <a:endCxn id="45" idx="1"/>
          </p:cNvCxnSpPr>
          <p:nvPr/>
        </p:nvCxnSpPr>
        <p:spPr>
          <a:xfrm flipV="1">
            <a:off x="5687933" y="3077972"/>
            <a:ext cx="740775" cy="133397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9" name="Elbow Connector 88"/>
          <p:cNvCxnSpPr>
            <a:stCxn id="44" idx="2"/>
            <a:endCxn id="12" idx="2"/>
          </p:cNvCxnSpPr>
          <p:nvPr/>
        </p:nvCxnSpPr>
        <p:spPr>
          <a:xfrm rot="5400000">
            <a:off x="3092407" y="3365600"/>
            <a:ext cx="61737" cy="2800765"/>
          </a:xfrm>
          <a:prstGeom prst="bentConnector3">
            <a:avLst>
              <a:gd name="adj1" fmla="val 47028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6" name="Elbow Connector 95"/>
          <p:cNvCxnSpPr>
            <a:stCxn id="102" idx="1"/>
            <a:endCxn id="12" idx="2"/>
          </p:cNvCxnSpPr>
          <p:nvPr/>
        </p:nvCxnSpPr>
        <p:spPr>
          <a:xfrm rot="10800000">
            <a:off x="1722892" y="4796852"/>
            <a:ext cx="4704412" cy="89602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6427304" y="5508210"/>
            <a:ext cx="2418894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tr-TR" dirty="0" smtClean="0"/>
              <a:t>Eğer, a &gt; bf ise: reddet</a:t>
            </a:r>
          </a:p>
        </p:txBody>
      </p:sp>
      <p:cxnSp>
        <p:nvCxnSpPr>
          <p:cNvPr id="152" name="Elbow Connector 151"/>
          <p:cNvCxnSpPr>
            <a:stCxn id="47" idx="2"/>
            <a:endCxn id="12" idx="2"/>
          </p:cNvCxnSpPr>
          <p:nvPr/>
        </p:nvCxnSpPr>
        <p:spPr>
          <a:xfrm rot="5400000" flipH="1">
            <a:off x="4518590" y="2001154"/>
            <a:ext cx="323166" cy="5914561"/>
          </a:xfrm>
          <a:prstGeom prst="bentConnector3">
            <a:avLst>
              <a:gd name="adj1" fmla="val -70738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3" name="Elbow Connector 162"/>
          <p:cNvCxnSpPr>
            <a:stCxn id="46" idx="3"/>
            <a:endCxn id="102" idx="3"/>
          </p:cNvCxnSpPr>
          <p:nvPr/>
        </p:nvCxnSpPr>
        <p:spPr>
          <a:xfrm>
            <a:off x="8846198" y="3803175"/>
            <a:ext cx="12700" cy="1889701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103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368"/>
            <a:ext cx="6175046" cy="43699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r="6444"/>
          <a:stretch/>
        </p:blipFill>
        <p:spPr>
          <a:xfrm>
            <a:off x="6175046" y="1122911"/>
            <a:ext cx="5839154" cy="25987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1873" y="3928091"/>
            <a:ext cx="5679928" cy="2325233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99292" y="93785"/>
            <a:ext cx="10463945" cy="10545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sz="3500" dirty="0" smtClean="0"/>
              <a:t>Metod</a:t>
            </a:r>
          </a:p>
          <a:p>
            <a:r>
              <a:rPr lang="tr-TR" dirty="0" smtClean="0"/>
              <a:t>Metroplis Monte Carlo Algoritması (Kod)</a:t>
            </a:r>
            <a:endParaRPr lang="tr-TR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8</a:t>
            </a:fld>
            <a:endParaRPr lang="tr-TR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/>
              <p:cNvSpPr txBox="1"/>
              <p:nvPr/>
            </p:nvSpPr>
            <p:spPr>
              <a:xfrm>
                <a:off x="3358362" y="4206652"/>
                <a:ext cx="2729948" cy="482889"/>
              </a:xfrm>
              <a:prstGeom prst="rect">
                <a:avLst/>
              </a:prstGeom>
              <a:noFill/>
              <a:ln>
                <a:solidFill>
                  <a:srgbClr val="000000"/>
                </a:solidFill>
              </a:ln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tr-TR" dirty="0" smtClean="0"/>
                  <a:t> % </a:t>
                </a:r>
                <a:r>
                  <a:rPr lang="tr-TR" dirty="0"/>
                  <a:t>30 </a:t>
                </a:r>
                <a:r>
                  <a:rPr lang="tr-TR" dirty="0" smtClean="0"/>
                  <a:t>&lt;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tr-TR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tr-TR" dirty="0"/>
                          <m:t>n</m:t>
                        </m:r>
                        <m:r>
                          <m:rPr>
                            <m:nor/>
                          </m:rPr>
                          <a:rPr lang="tr-TR" dirty="0"/>
                          <m:t>_</m:t>
                        </m:r>
                        <m:r>
                          <m:rPr>
                            <m:nor/>
                          </m:rPr>
                          <a:rPr lang="tr-TR" dirty="0"/>
                          <m:t>accepted</m:t>
                        </m:r>
                      </m:num>
                      <m:den>
                        <m:r>
                          <m:rPr>
                            <m:nor/>
                          </m:rPr>
                          <a:rPr lang="tr-TR" dirty="0"/>
                          <m:t>n</m:t>
                        </m:r>
                        <m:r>
                          <m:rPr>
                            <m:nor/>
                          </m:rPr>
                          <a:rPr lang="tr-TR" dirty="0"/>
                          <m:t>_</m:t>
                        </m:r>
                        <m:r>
                          <m:rPr>
                            <m:nor/>
                          </m:rPr>
                          <a:rPr lang="tr-TR" dirty="0"/>
                          <m:t>tottal</m:t>
                        </m:r>
                        <m:r>
                          <m:rPr>
                            <m:nor/>
                          </m:rPr>
                          <a:rPr lang="tr-TR" dirty="0"/>
                          <m:t> </m:t>
                        </m:r>
                        <m:r>
                          <m:rPr>
                            <m:nor/>
                          </m:rPr>
                          <a:rPr lang="tr-TR" dirty="0"/>
                          <m:t>step</m:t>
                        </m:r>
                      </m:den>
                    </m:f>
                  </m:oMath>
                </a14:m>
                <a:r>
                  <a:rPr lang="tr-TR" dirty="0" smtClean="0"/>
                  <a:t> &lt; % 50</a:t>
                </a:r>
                <a:endParaRPr lang="tr-TR" dirty="0"/>
              </a:p>
            </p:txBody>
          </p:sp>
        </mc:Choice>
        <mc:Fallback xmlns="">
          <p:sp>
            <p:nvSpPr>
              <p:cNvPr id="13" name="TextBox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58362" y="4206652"/>
                <a:ext cx="2729948" cy="482889"/>
              </a:xfrm>
              <a:prstGeom prst="rect">
                <a:avLst/>
              </a:prstGeom>
              <a:blipFill rotWithShape="0">
                <a:blip r:embed="rId5"/>
                <a:stretch>
                  <a:fillRect l="-3111" b="-8642"/>
                </a:stretch>
              </a:blipFill>
              <a:ln>
                <a:solidFill>
                  <a:srgbClr val="000000"/>
                </a:solidFill>
              </a:ln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9112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769" y="0"/>
            <a:ext cx="10515600" cy="1325563"/>
          </a:xfrm>
        </p:spPr>
        <p:txBody>
          <a:bodyPr/>
          <a:lstStyle/>
          <a:p>
            <a:r>
              <a:rPr lang="tr-TR" dirty="0" smtClean="0"/>
              <a:t>Uygulama</a:t>
            </a:r>
            <a:endParaRPr lang="tr-TR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92368" y="1817078"/>
            <a:ext cx="8827478" cy="19343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b="1" dirty="0" smtClean="0"/>
              <a:t>calc_energy.py</a:t>
            </a:r>
            <a:r>
              <a:rPr lang="tr-TR" dirty="0" smtClean="0"/>
              <a:t> </a:t>
            </a:r>
          </a:p>
          <a:p>
            <a:r>
              <a:rPr lang="tr-TR" sz="2000" dirty="0" smtClean="0"/>
              <a:t>modülü </a:t>
            </a:r>
            <a:r>
              <a:rPr lang="tr-TR" sz="2000" dirty="0"/>
              <a:t>kullanılarak iki bouytlu (2D) bir kutunun içerisinde iki boyutlu taneciklerin </a:t>
            </a:r>
            <a:r>
              <a:rPr lang="tr-TR" sz="2000" dirty="0" smtClean="0"/>
              <a:t> Kindirgenmiş </a:t>
            </a:r>
            <a:r>
              <a:rPr lang="tr-TR" sz="2000" dirty="0"/>
              <a:t>LJ potansiyeli elde </a:t>
            </a:r>
            <a:r>
              <a:rPr lang="tr-TR" sz="2000" dirty="0" smtClean="0"/>
              <a:t>edilir.kodun </a:t>
            </a:r>
            <a:r>
              <a:rPr lang="tr-TR" sz="2000" dirty="0"/>
              <a:t>hatalı çalışıp çalışmadığı iki atom arasındaki LJ potansiyel grafiği ile denetlenir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0372D-24F1-4BD3-A5A1-936BF5672DF0}" type="slidenum">
              <a:rPr lang="tr-TR" smtClean="0"/>
              <a:t>9</a:t>
            </a:fld>
            <a:endParaRPr lang="tr-TR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810" y="2884363"/>
            <a:ext cx="4094609" cy="30709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1419" y="2916236"/>
            <a:ext cx="4009617" cy="300721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396646" y="4102075"/>
                <a:ext cx="2653290" cy="81740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tr-TR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p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𝐿𝐽</m:t>
                          </m:r>
                        </m:sup>
                      </m:sSup>
                      <m:r>
                        <a:rPr lang="tr-TR" i="1">
                          <a:latin typeface="Cambria Math" panose="02040503050406030204" pitchFamily="18" charset="0"/>
                        </a:rPr>
                        <m:t>=4</m:t>
                      </m:r>
                      <m:d>
                        <m:dPr>
                          <m:begChr m:val="["/>
                          <m:endChr m:val="]"/>
                          <m:ctrlPr>
                            <a:rPr lang="tr-TR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tr-TR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tr-T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tr-T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tr-TR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tr-TR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tr-TR" i="1">
                                  <a:latin typeface="Cambria Math" panose="02040503050406030204" pitchFamily="18" charset="0"/>
                                </a:rPr>
                                <m:t>12</m:t>
                              </m:r>
                            </m:sup>
                          </m:sSup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− </m:t>
                          </m:r>
                          <m:sSup>
                            <m:sSupPr>
                              <m:ctrlPr>
                                <a:rPr lang="tr-TR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tr-TR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tr-TR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tr-TR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num>
                                    <m:den>
                                      <m:r>
                                        <a:rPr lang="tr-TR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tr-TR" i="1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tr-TR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6646" y="4102075"/>
                <a:ext cx="2653290" cy="81740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67668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</TotalTime>
  <Words>660</Words>
  <Application>Microsoft Office PowerPoint</Application>
  <PresentationFormat>Widescreen</PresentationFormat>
  <Paragraphs>141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Times New Roman</vt:lpstr>
      <vt:lpstr>Wingdings</vt:lpstr>
      <vt:lpstr>Retrospect</vt:lpstr>
      <vt:lpstr>İki Boyutlu (2D) Sistemde  Lennard-Jones Gazının  Monte Carlo Yöntemi İle Simülasyonu</vt:lpstr>
      <vt:lpstr>İçerik</vt:lpstr>
      <vt:lpstr>Proglamlama dili ve harici kütüphaneler</vt:lpstr>
      <vt:lpstr>Metod</vt:lpstr>
      <vt:lpstr>Metod</vt:lpstr>
      <vt:lpstr>PowerPoint Presentation</vt:lpstr>
      <vt:lpstr>Metod</vt:lpstr>
      <vt:lpstr>PowerPoint Presentation</vt:lpstr>
      <vt:lpstr>Uygulama</vt:lpstr>
      <vt:lpstr>Uygulama: 50 Atomlu Monte Carlo Uygulaması</vt:lpstr>
      <vt:lpstr>Data Analizi ve Sonuçlar</vt:lpstr>
      <vt:lpstr>Data Analizi ve Sonuçlar</vt:lpstr>
      <vt:lpstr>Data Analizi ve Sonuçlar</vt:lpstr>
      <vt:lpstr>Data Analizi ve Sonuçlar</vt:lpstr>
      <vt:lpstr>Referanslar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İki Boyutlu (2D) Sistemde  Lennard-Jones Gazının  Monte Carlo Yöntemi İle Simülasyonu</dc:title>
  <dc:creator>omert</dc:creator>
  <cp:lastModifiedBy>omert</cp:lastModifiedBy>
  <cp:revision>40</cp:revision>
  <dcterms:created xsi:type="dcterms:W3CDTF">2019-01-16T12:43:39Z</dcterms:created>
  <dcterms:modified xsi:type="dcterms:W3CDTF">2019-01-18T12:37:01Z</dcterms:modified>
</cp:coreProperties>
</file>

<file path=docProps/thumbnail.jpeg>
</file>